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ore Sugar" charset="1" panose="00000000000000000000"/>
      <p:regular r:id="rId10"/>
    </p:embeddedFont>
    <p:embeddedFont>
      <p:font typeface="More Sugar Thin" charset="1" panose="0000000000000000000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slides/slide1.xml" Type="http://schemas.openxmlformats.org/officeDocument/2006/relationships/slide"/><Relationship Id="rId13" Target="slides/slide2.xml" Type="http://schemas.openxmlformats.org/officeDocument/2006/relationships/slide"/><Relationship Id="rId14" Target="slides/slide3.xml" Type="http://schemas.openxmlformats.org/officeDocument/2006/relationships/slide"/><Relationship Id="rId15" Target="slides/slide4.xml" Type="http://schemas.openxmlformats.org/officeDocument/2006/relationships/slide"/><Relationship Id="rId16" Target="slides/slide5.xml" Type="http://schemas.openxmlformats.org/officeDocument/2006/relationships/slide"/><Relationship Id="rId17" Target="slides/slide6.xml" Type="http://schemas.openxmlformats.org/officeDocument/2006/relationships/slide"/><Relationship Id="rId18" Target="slides/slide7.xml" Type="http://schemas.openxmlformats.org/officeDocument/2006/relationships/slide"/><Relationship Id="rId19" Target="slides/slide8.xml" Type="http://schemas.openxmlformats.org/officeDocument/2006/relationships/slide"/><Relationship Id="rId2" Target="presProps.xml" Type="http://schemas.openxmlformats.org/officeDocument/2006/relationships/presProps"/><Relationship Id="rId20" Target="slides/slide9.xml" Type="http://schemas.openxmlformats.org/officeDocument/2006/relationships/slide"/><Relationship Id="rId21" Target="slides/slide10.xml" Type="http://schemas.openxmlformats.org/officeDocument/2006/relationships/slide"/><Relationship Id="rId22" Target="slides/slide11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svg" Type="http://schemas.openxmlformats.org/officeDocument/2006/relationships/image"/><Relationship Id="rId11" Target="../media/image33.png" Type="http://schemas.openxmlformats.org/officeDocument/2006/relationships/image"/><Relationship Id="rId12" Target="../media/image34.svg" Type="http://schemas.openxmlformats.org/officeDocument/2006/relationships/image"/><Relationship Id="rId13" Target="../media/image35.png" Type="http://schemas.openxmlformats.org/officeDocument/2006/relationships/image"/><Relationship Id="rId14" Target="../media/image36.svg" Type="http://schemas.openxmlformats.org/officeDocument/2006/relationships/image"/><Relationship Id="rId15" Target="../media/image65.png" Type="http://schemas.openxmlformats.org/officeDocument/2006/relationships/image"/><Relationship Id="rId16" Target="../media/image66.svg" Type="http://schemas.openxmlformats.org/officeDocument/2006/relationships/image"/><Relationship Id="rId2" Target="../media/image1.jpeg" Type="http://schemas.openxmlformats.org/officeDocument/2006/relationships/image"/><Relationship Id="rId3" Target="../media/image59.png" Type="http://schemas.openxmlformats.org/officeDocument/2006/relationships/image"/><Relationship Id="rId4" Target="../media/image60.svg" Type="http://schemas.openxmlformats.org/officeDocument/2006/relationships/image"/><Relationship Id="rId5" Target="../media/image61.png" Type="http://schemas.openxmlformats.org/officeDocument/2006/relationships/image"/><Relationship Id="rId6" Target="../media/image62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8.png" Type="http://schemas.openxmlformats.org/officeDocument/2006/relationships/image"/><Relationship Id="rId4" Target="../media/image49.svg" Type="http://schemas.openxmlformats.org/officeDocument/2006/relationships/image"/><Relationship Id="rId5" Target="../media/image67.png" Type="http://schemas.openxmlformats.org/officeDocument/2006/relationships/image"/><Relationship Id="rId6" Target="../media/image6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31.png" Type="http://schemas.openxmlformats.org/officeDocument/2006/relationships/image"/><Relationship Id="rId12" Target="../media/image32.svg" Type="http://schemas.openxmlformats.org/officeDocument/2006/relationships/image"/><Relationship Id="rId13" Target="../media/image33.png" Type="http://schemas.openxmlformats.org/officeDocument/2006/relationships/image"/><Relationship Id="rId14" Target="../media/image34.svg" Type="http://schemas.openxmlformats.org/officeDocument/2006/relationships/image"/><Relationship Id="rId2" Target="../media/image1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2" Target="../media/image1.jpe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Relationship Id="rId7" Target="../media/image43.png" Type="http://schemas.openxmlformats.org/officeDocument/2006/relationships/image"/><Relationship Id="rId8" Target="../media/image44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svg" Type="http://schemas.openxmlformats.org/officeDocument/2006/relationships/image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47.png" Type="http://schemas.openxmlformats.org/officeDocument/2006/relationships/image"/><Relationship Id="rId2" Target="../media/image1.jpe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Relationship Id="rId7" Target="../media/image45.png" Type="http://schemas.openxmlformats.org/officeDocument/2006/relationships/image"/><Relationship Id="rId8" Target="../media/image46.sv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56.png" Type="http://schemas.openxmlformats.org/officeDocument/2006/relationships/image"/><Relationship Id="rId14" Target="../media/image57.svg" Type="http://schemas.openxmlformats.org/officeDocument/2006/relationships/image"/><Relationship Id="rId15" Target="../media/image37.png" Type="http://schemas.openxmlformats.org/officeDocument/2006/relationships/image"/><Relationship Id="rId16" Target="../media/image38.svg" Type="http://schemas.openxmlformats.org/officeDocument/2006/relationships/image"/><Relationship Id="rId17" Target="../media/image58.png" Type="http://schemas.openxmlformats.org/officeDocument/2006/relationships/image"/><Relationship Id="rId2" Target="../media/image1.jpeg" Type="http://schemas.openxmlformats.org/officeDocument/2006/relationships/image"/><Relationship Id="rId3" Target="../media/image48.png" Type="http://schemas.openxmlformats.org/officeDocument/2006/relationships/image"/><Relationship Id="rId4" Target="../media/image49.svg" Type="http://schemas.openxmlformats.org/officeDocument/2006/relationships/image"/><Relationship Id="rId5" Target="../media/image50.png" Type="http://schemas.openxmlformats.org/officeDocument/2006/relationships/image"/><Relationship Id="rId6" Target="../media/image51.svg" Type="http://schemas.openxmlformats.org/officeDocument/2006/relationships/image"/><Relationship Id="rId7" Target="../media/image52.png" Type="http://schemas.openxmlformats.org/officeDocument/2006/relationships/image"/><Relationship Id="rId8" Target="../media/image53.svg" Type="http://schemas.openxmlformats.org/officeDocument/2006/relationships/image"/><Relationship Id="rId9" Target="../media/image5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56245">
            <a:off x="2398988" y="3336255"/>
            <a:ext cx="14079494" cy="3302281"/>
          </a:xfrm>
          <a:custGeom>
            <a:avLst/>
            <a:gdLst/>
            <a:ahLst/>
            <a:cxnLst/>
            <a:rect r="r" b="b" t="t" l="l"/>
            <a:pathLst>
              <a:path h="3302281" w="14079494">
                <a:moveTo>
                  <a:pt x="0" y="0"/>
                </a:moveTo>
                <a:lnTo>
                  <a:pt x="14079494" y="0"/>
                </a:lnTo>
                <a:lnTo>
                  <a:pt x="14079494" y="3302281"/>
                </a:lnTo>
                <a:lnTo>
                  <a:pt x="0" y="33022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234792">
            <a:off x="3167376" y="5051913"/>
            <a:ext cx="12951557" cy="1365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11605">
                <a:solidFill>
                  <a:srgbClr val="000000"/>
                </a:solidFill>
                <a:latin typeface="More Sugar"/>
              </a:rPr>
              <a:t>PROJECT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188882">
            <a:off x="7290075" y="3806450"/>
            <a:ext cx="936561" cy="1053392"/>
          </a:xfrm>
          <a:custGeom>
            <a:avLst/>
            <a:gdLst/>
            <a:ahLst/>
            <a:cxnLst/>
            <a:rect r="r" b="b" t="t" l="l"/>
            <a:pathLst>
              <a:path h="1053392" w="936561">
                <a:moveTo>
                  <a:pt x="0" y="0"/>
                </a:moveTo>
                <a:lnTo>
                  <a:pt x="936561" y="0"/>
                </a:lnTo>
                <a:lnTo>
                  <a:pt x="936561" y="1053391"/>
                </a:lnTo>
                <a:lnTo>
                  <a:pt x="0" y="10533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42230" y="4212254"/>
            <a:ext cx="2117070" cy="2873529"/>
          </a:xfrm>
          <a:custGeom>
            <a:avLst/>
            <a:gdLst/>
            <a:ahLst/>
            <a:cxnLst/>
            <a:rect r="r" b="b" t="t" l="l"/>
            <a:pathLst>
              <a:path h="2873529" w="2117070">
                <a:moveTo>
                  <a:pt x="0" y="0"/>
                </a:moveTo>
                <a:lnTo>
                  <a:pt x="2117070" y="0"/>
                </a:lnTo>
                <a:lnTo>
                  <a:pt x="2117070" y="2873529"/>
                </a:lnTo>
                <a:lnTo>
                  <a:pt x="0" y="28735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3471" r="-6025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441925">
            <a:off x="2307982" y="2871172"/>
            <a:ext cx="2630493" cy="2420054"/>
          </a:xfrm>
          <a:custGeom>
            <a:avLst/>
            <a:gdLst/>
            <a:ahLst/>
            <a:cxnLst/>
            <a:rect r="r" b="b" t="t" l="l"/>
            <a:pathLst>
              <a:path h="2420054" w="2630493">
                <a:moveTo>
                  <a:pt x="0" y="0"/>
                </a:moveTo>
                <a:lnTo>
                  <a:pt x="2630493" y="0"/>
                </a:lnTo>
                <a:lnTo>
                  <a:pt x="2630493" y="2420054"/>
                </a:lnTo>
                <a:lnTo>
                  <a:pt x="0" y="24200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128045" y="6956676"/>
            <a:ext cx="11009283" cy="2201857"/>
          </a:xfrm>
          <a:custGeom>
            <a:avLst/>
            <a:gdLst/>
            <a:ahLst/>
            <a:cxnLst/>
            <a:rect r="r" b="b" t="t" l="l"/>
            <a:pathLst>
              <a:path h="2201857" w="11009283">
                <a:moveTo>
                  <a:pt x="0" y="0"/>
                </a:moveTo>
                <a:lnTo>
                  <a:pt x="11009283" y="0"/>
                </a:lnTo>
                <a:lnTo>
                  <a:pt x="11009283" y="2201857"/>
                </a:lnTo>
                <a:lnTo>
                  <a:pt x="0" y="220185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42904" y="6383594"/>
            <a:ext cx="11781908" cy="2356382"/>
          </a:xfrm>
          <a:custGeom>
            <a:avLst/>
            <a:gdLst/>
            <a:ahLst/>
            <a:cxnLst/>
            <a:rect r="r" b="b" t="t" l="l"/>
            <a:pathLst>
              <a:path h="2356382" w="11781908">
                <a:moveTo>
                  <a:pt x="0" y="0"/>
                </a:moveTo>
                <a:lnTo>
                  <a:pt x="11781908" y="0"/>
                </a:lnTo>
                <a:lnTo>
                  <a:pt x="11781908" y="2356381"/>
                </a:lnTo>
                <a:lnTo>
                  <a:pt x="0" y="235638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802082" y="7599885"/>
            <a:ext cx="6900955" cy="564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5"/>
              </a:lnSpc>
            </a:pPr>
            <a:r>
              <a:rPr lang="en-US" sz="3977">
                <a:solidFill>
                  <a:srgbClr val="000000"/>
                </a:solidFill>
                <a:latin typeface="More Sugar"/>
              </a:rPr>
              <a:t>JULIE LERVAAG BREIVIK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02700" y="3107836"/>
            <a:ext cx="6586419" cy="5105938"/>
          </a:xfrm>
          <a:custGeom>
            <a:avLst/>
            <a:gdLst/>
            <a:ahLst/>
            <a:cxnLst/>
            <a:rect r="r" b="b" t="t" l="l"/>
            <a:pathLst>
              <a:path h="5105938" w="6586419">
                <a:moveTo>
                  <a:pt x="0" y="0"/>
                </a:moveTo>
                <a:lnTo>
                  <a:pt x="6586419" y="0"/>
                </a:lnTo>
                <a:lnTo>
                  <a:pt x="6586419" y="5105938"/>
                </a:lnTo>
                <a:lnTo>
                  <a:pt x="0" y="51059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608225" y="3026233"/>
            <a:ext cx="3757644" cy="751529"/>
          </a:xfrm>
          <a:custGeom>
            <a:avLst/>
            <a:gdLst/>
            <a:ahLst/>
            <a:cxnLst/>
            <a:rect r="r" b="b" t="t" l="l"/>
            <a:pathLst>
              <a:path h="751529" w="3757644">
                <a:moveTo>
                  <a:pt x="0" y="0"/>
                </a:moveTo>
                <a:lnTo>
                  <a:pt x="3757644" y="0"/>
                </a:lnTo>
                <a:lnTo>
                  <a:pt x="3757644" y="751529"/>
                </a:lnTo>
                <a:lnTo>
                  <a:pt x="0" y="7515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711469" y="4628603"/>
            <a:ext cx="3757644" cy="751529"/>
          </a:xfrm>
          <a:custGeom>
            <a:avLst/>
            <a:gdLst/>
            <a:ahLst/>
            <a:cxnLst/>
            <a:rect r="r" b="b" t="t" l="l"/>
            <a:pathLst>
              <a:path h="751529" w="3757644">
                <a:moveTo>
                  <a:pt x="0" y="0"/>
                </a:moveTo>
                <a:lnTo>
                  <a:pt x="3757644" y="0"/>
                </a:lnTo>
                <a:lnTo>
                  <a:pt x="3757644" y="751529"/>
                </a:lnTo>
                <a:lnTo>
                  <a:pt x="0" y="7515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66917" y="7809920"/>
            <a:ext cx="3757644" cy="751529"/>
          </a:xfrm>
          <a:custGeom>
            <a:avLst/>
            <a:gdLst/>
            <a:ahLst/>
            <a:cxnLst/>
            <a:rect r="r" b="b" t="t" l="l"/>
            <a:pathLst>
              <a:path h="751529" w="3757644">
                <a:moveTo>
                  <a:pt x="0" y="0"/>
                </a:moveTo>
                <a:lnTo>
                  <a:pt x="3757644" y="0"/>
                </a:lnTo>
                <a:lnTo>
                  <a:pt x="3757644" y="751529"/>
                </a:lnTo>
                <a:lnTo>
                  <a:pt x="0" y="7515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841230" y="7809920"/>
            <a:ext cx="3757644" cy="751529"/>
          </a:xfrm>
          <a:custGeom>
            <a:avLst/>
            <a:gdLst/>
            <a:ahLst/>
            <a:cxnLst/>
            <a:rect r="r" b="b" t="t" l="l"/>
            <a:pathLst>
              <a:path h="751529" w="3757644">
                <a:moveTo>
                  <a:pt x="0" y="0"/>
                </a:moveTo>
                <a:lnTo>
                  <a:pt x="3757644" y="0"/>
                </a:lnTo>
                <a:lnTo>
                  <a:pt x="3757644" y="751529"/>
                </a:lnTo>
                <a:lnTo>
                  <a:pt x="0" y="7515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608225" y="7449585"/>
            <a:ext cx="4059068" cy="811814"/>
          </a:xfrm>
          <a:custGeom>
            <a:avLst/>
            <a:gdLst/>
            <a:ahLst/>
            <a:cxnLst/>
            <a:rect r="r" b="b" t="t" l="l"/>
            <a:pathLst>
              <a:path h="811814" w="4059068">
                <a:moveTo>
                  <a:pt x="0" y="0"/>
                </a:moveTo>
                <a:lnTo>
                  <a:pt x="4059068" y="0"/>
                </a:lnTo>
                <a:lnTo>
                  <a:pt x="4059068" y="811814"/>
                </a:lnTo>
                <a:lnTo>
                  <a:pt x="0" y="8118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871336" y="2840699"/>
            <a:ext cx="4223472" cy="844694"/>
          </a:xfrm>
          <a:custGeom>
            <a:avLst/>
            <a:gdLst/>
            <a:ahLst/>
            <a:cxnLst/>
            <a:rect r="r" b="b" t="t" l="l"/>
            <a:pathLst>
              <a:path h="844694" w="4223472">
                <a:moveTo>
                  <a:pt x="0" y="0"/>
                </a:moveTo>
                <a:lnTo>
                  <a:pt x="4223472" y="0"/>
                </a:lnTo>
                <a:lnTo>
                  <a:pt x="4223472" y="844694"/>
                </a:lnTo>
                <a:lnTo>
                  <a:pt x="0" y="8446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93440" y="5842732"/>
            <a:ext cx="3757644" cy="751529"/>
          </a:xfrm>
          <a:custGeom>
            <a:avLst/>
            <a:gdLst/>
            <a:ahLst/>
            <a:cxnLst/>
            <a:rect r="r" b="b" t="t" l="l"/>
            <a:pathLst>
              <a:path h="751529" w="3757644">
                <a:moveTo>
                  <a:pt x="0" y="0"/>
                </a:moveTo>
                <a:lnTo>
                  <a:pt x="3757643" y="0"/>
                </a:lnTo>
                <a:lnTo>
                  <a:pt x="3757643" y="751529"/>
                </a:lnTo>
                <a:lnTo>
                  <a:pt x="0" y="7515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32189" y="5842732"/>
            <a:ext cx="3757644" cy="751529"/>
          </a:xfrm>
          <a:custGeom>
            <a:avLst/>
            <a:gdLst/>
            <a:ahLst/>
            <a:cxnLst/>
            <a:rect r="r" b="b" t="t" l="l"/>
            <a:pathLst>
              <a:path h="751529" w="3757644">
                <a:moveTo>
                  <a:pt x="0" y="0"/>
                </a:moveTo>
                <a:lnTo>
                  <a:pt x="3757644" y="0"/>
                </a:lnTo>
                <a:lnTo>
                  <a:pt x="3757644" y="751529"/>
                </a:lnTo>
                <a:lnTo>
                  <a:pt x="0" y="7515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164274" y="556667"/>
            <a:ext cx="7998856" cy="1876095"/>
          </a:xfrm>
          <a:custGeom>
            <a:avLst/>
            <a:gdLst/>
            <a:ahLst/>
            <a:cxnLst/>
            <a:rect r="r" b="b" t="t" l="l"/>
            <a:pathLst>
              <a:path h="1876095" w="7998856">
                <a:moveTo>
                  <a:pt x="7998856" y="0"/>
                </a:moveTo>
                <a:lnTo>
                  <a:pt x="0" y="0"/>
                </a:lnTo>
                <a:lnTo>
                  <a:pt x="0" y="1876095"/>
                </a:lnTo>
                <a:lnTo>
                  <a:pt x="7998856" y="1876095"/>
                </a:lnTo>
                <a:lnTo>
                  <a:pt x="7998856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2871336" y="860303"/>
            <a:ext cx="5409711" cy="1268823"/>
          </a:xfrm>
          <a:custGeom>
            <a:avLst/>
            <a:gdLst/>
            <a:ahLst/>
            <a:cxnLst/>
            <a:rect r="r" b="b" t="t" l="l"/>
            <a:pathLst>
              <a:path h="1268823" w="5409711">
                <a:moveTo>
                  <a:pt x="5409711" y="0"/>
                </a:moveTo>
                <a:lnTo>
                  <a:pt x="0" y="0"/>
                </a:lnTo>
                <a:lnTo>
                  <a:pt x="0" y="1268823"/>
                </a:lnTo>
                <a:lnTo>
                  <a:pt x="5409711" y="1268823"/>
                </a:lnTo>
                <a:lnTo>
                  <a:pt x="5409711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258636" y="3129595"/>
            <a:ext cx="4929616" cy="555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60"/>
              </a:lnSpc>
            </a:pPr>
            <a:r>
              <a:rPr lang="en-US" sz="3873">
                <a:solidFill>
                  <a:srgbClr val="000000"/>
                </a:solidFill>
                <a:latin typeface="More Sugar"/>
              </a:rPr>
              <a:t>ASK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436253" y="4824334"/>
            <a:ext cx="4929616" cy="555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60"/>
              </a:lnSpc>
            </a:pPr>
            <a:r>
              <a:rPr lang="en-US" sz="3873">
                <a:solidFill>
                  <a:srgbClr val="000000"/>
                </a:solidFill>
                <a:latin typeface="More Sugar"/>
              </a:rPr>
              <a:t>TEST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98894" y="3054791"/>
            <a:ext cx="4929616" cy="555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60"/>
              </a:lnSpc>
            </a:pPr>
            <a:r>
              <a:rPr lang="en-US" sz="3873">
                <a:solidFill>
                  <a:srgbClr val="000000"/>
                </a:solidFill>
                <a:latin typeface="More Sugar"/>
              </a:rPr>
              <a:t>UNDERSTAND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32189" y="1343322"/>
            <a:ext cx="6371711" cy="638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38"/>
              </a:lnSpc>
            </a:pPr>
            <a:r>
              <a:rPr lang="en-US" sz="4489">
                <a:solidFill>
                  <a:srgbClr val="000000"/>
                </a:solidFill>
                <a:latin typeface="More Sugar"/>
              </a:rPr>
              <a:t>LESSIONS LEARNED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5667293" y="7449585"/>
            <a:ext cx="2198272" cy="2329493"/>
          </a:xfrm>
          <a:custGeom>
            <a:avLst/>
            <a:gdLst/>
            <a:ahLst/>
            <a:cxnLst/>
            <a:rect r="r" b="b" t="t" l="l"/>
            <a:pathLst>
              <a:path h="2329493" w="2198272">
                <a:moveTo>
                  <a:pt x="0" y="0"/>
                </a:moveTo>
                <a:lnTo>
                  <a:pt x="2198272" y="0"/>
                </a:lnTo>
                <a:lnTo>
                  <a:pt x="2198272" y="2329493"/>
                </a:lnTo>
                <a:lnTo>
                  <a:pt x="0" y="232949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46576" y="6106348"/>
            <a:ext cx="4929616" cy="429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80"/>
              </a:lnSpc>
            </a:pPr>
            <a:r>
              <a:rPr lang="en-US" sz="3073">
                <a:solidFill>
                  <a:srgbClr val="000000"/>
                </a:solidFill>
                <a:latin typeface="More Sugar"/>
              </a:rPr>
              <a:t>KNOW THE DOMAIN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98894" y="7982169"/>
            <a:ext cx="4929616" cy="491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820"/>
              </a:lnSpc>
            </a:pPr>
            <a:r>
              <a:rPr lang="en-US" sz="3473">
                <a:solidFill>
                  <a:srgbClr val="000000"/>
                </a:solidFill>
                <a:latin typeface="More Sugar"/>
              </a:rPr>
              <a:t>PLAN THE PROJECT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921898" y="7780092"/>
            <a:ext cx="5443971" cy="366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30"/>
              </a:lnSpc>
            </a:pPr>
            <a:r>
              <a:rPr lang="en-US" sz="2573">
                <a:solidFill>
                  <a:srgbClr val="000000"/>
                </a:solidFill>
                <a:latin typeface="More Sugar"/>
              </a:rPr>
              <a:t>WORK  STRUCTURED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56245">
            <a:off x="3252182" y="4777690"/>
            <a:ext cx="11667627" cy="2736589"/>
          </a:xfrm>
          <a:custGeom>
            <a:avLst/>
            <a:gdLst/>
            <a:ahLst/>
            <a:cxnLst/>
            <a:rect r="r" b="b" t="t" l="l"/>
            <a:pathLst>
              <a:path h="2736589" w="11667627">
                <a:moveTo>
                  <a:pt x="0" y="0"/>
                </a:moveTo>
                <a:lnTo>
                  <a:pt x="11667627" y="0"/>
                </a:lnTo>
                <a:lnTo>
                  <a:pt x="11667627" y="2736589"/>
                </a:lnTo>
                <a:lnTo>
                  <a:pt x="0" y="27365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234792">
            <a:off x="3640320" y="5579702"/>
            <a:ext cx="11020820" cy="1713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7"/>
              </a:lnSpc>
            </a:pPr>
            <a:r>
              <a:rPr lang="en-US" sz="7676">
                <a:solidFill>
                  <a:srgbClr val="000000"/>
                </a:solidFill>
                <a:latin typeface="More Sugar"/>
              </a:rPr>
              <a:t>THANKS FOR YOUR ATTENTION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188882">
            <a:off x="7354149" y="1247133"/>
            <a:ext cx="2590861" cy="2914056"/>
          </a:xfrm>
          <a:custGeom>
            <a:avLst/>
            <a:gdLst/>
            <a:ahLst/>
            <a:cxnLst/>
            <a:rect r="r" b="b" t="t" l="l"/>
            <a:pathLst>
              <a:path h="2914056" w="2590861">
                <a:moveTo>
                  <a:pt x="0" y="0"/>
                </a:moveTo>
                <a:lnTo>
                  <a:pt x="2590861" y="0"/>
                </a:lnTo>
                <a:lnTo>
                  <a:pt x="2590861" y="2914056"/>
                </a:lnTo>
                <a:lnTo>
                  <a:pt x="0" y="29140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28700" y="1028700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4215517" y="1028700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58860" y="1288286"/>
            <a:ext cx="13407009" cy="1020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12"/>
              </a:lnSpc>
            </a:pPr>
            <a:r>
              <a:rPr lang="en-US" sz="7101">
                <a:solidFill>
                  <a:srgbClr val="000000"/>
                </a:solidFill>
                <a:latin typeface="More Sugar"/>
              </a:rPr>
              <a:t>AGENDA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65991" y="2974236"/>
            <a:ext cx="11976607" cy="6284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3"/>
              </a:lnSpc>
            </a:pPr>
            <a:r>
              <a:rPr lang="en-US" sz="5762">
                <a:solidFill>
                  <a:srgbClr val="FFFFFF"/>
                </a:solidFill>
                <a:latin typeface="More Sugar"/>
              </a:rPr>
              <a:t>PROJECT DESCRIPTION</a:t>
            </a:r>
          </a:p>
          <a:p>
            <a:pPr algn="l">
              <a:lnSpc>
                <a:spcPts val="10083"/>
              </a:lnSpc>
            </a:pPr>
            <a:r>
              <a:rPr lang="en-US" sz="5762">
                <a:solidFill>
                  <a:srgbClr val="FFFFFF"/>
                </a:solidFill>
                <a:latin typeface="More Sugar"/>
              </a:rPr>
              <a:t>WORKFLOW &amp; PROCESS</a:t>
            </a:r>
          </a:p>
          <a:p>
            <a:pPr algn="l">
              <a:lnSpc>
                <a:spcPts val="10083"/>
              </a:lnSpc>
            </a:pPr>
            <a:r>
              <a:rPr lang="en-US" sz="5762">
                <a:solidFill>
                  <a:srgbClr val="FFFFFF"/>
                </a:solidFill>
                <a:latin typeface="More Sugar"/>
              </a:rPr>
              <a:t>RESULTS OF THE PROJECT</a:t>
            </a:r>
          </a:p>
          <a:p>
            <a:pPr algn="l">
              <a:lnSpc>
                <a:spcPts val="10083"/>
              </a:lnSpc>
            </a:pPr>
            <a:r>
              <a:rPr lang="en-US" sz="5762">
                <a:solidFill>
                  <a:srgbClr val="FFFFFF"/>
                </a:solidFill>
                <a:latin typeface="More Sugar"/>
              </a:rPr>
              <a:t>CHALLENGES</a:t>
            </a:r>
          </a:p>
          <a:p>
            <a:pPr algn="l">
              <a:lnSpc>
                <a:spcPts val="10083"/>
              </a:lnSpc>
            </a:pPr>
            <a:r>
              <a:rPr lang="en-US" sz="5762">
                <a:solidFill>
                  <a:srgbClr val="FFFFFF"/>
                </a:solidFill>
                <a:latin typeface="More Sugar"/>
              </a:rPr>
              <a:t>LESSONS LEARNED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542597" y="4413042"/>
            <a:ext cx="3312394" cy="4845258"/>
          </a:xfrm>
          <a:custGeom>
            <a:avLst/>
            <a:gdLst/>
            <a:ahLst/>
            <a:cxnLst/>
            <a:rect r="r" b="b" t="t" l="l"/>
            <a:pathLst>
              <a:path h="4845258" w="3312394">
                <a:moveTo>
                  <a:pt x="0" y="0"/>
                </a:moveTo>
                <a:lnTo>
                  <a:pt x="3312394" y="0"/>
                </a:lnTo>
                <a:lnTo>
                  <a:pt x="3312394" y="4845258"/>
                </a:lnTo>
                <a:lnTo>
                  <a:pt x="0" y="48452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28700" y="1028700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4215517" y="1028700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10285099">
            <a:off x="1085240" y="3096429"/>
            <a:ext cx="2006389" cy="908347"/>
          </a:xfrm>
          <a:custGeom>
            <a:avLst/>
            <a:gdLst/>
            <a:ahLst/>
            <a:cxnLst/>
            <a:rect r="r" b="b" t="t" l="l"/>
            <a:pathLst>
              <a:path h="908347" w="2006389">
                <a:moveTo>
                  <a:pt x="0" y="908347"/>
                </a:moveTo>
                <a:lnTo>
                  <a:pt x="2006389" y="908347"/>
                </a:lnTo>
                <a:lnTo>
                  <a:pt x="2006389" y="0"/>
                </a:lnTo>
                <a:lnTo>
                  <a:pt x="0" y="0"/>
                </a:lnTo>
                <a:lnTo>
                  <a:pt x="0" y="90834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70232" y="2821491"/>
            <a:ext cx="13708717" cy="2076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5"/>
              </a:lnSpc>
            </a:pPr>
            <a:r>
              <a:rPr lang="en-US" sz="3741">
                <a:solidFill>
                  <a:srgbClr val="FFFFFF"/>
                </a:solidFill>
                <a:latin typeface="More Sugar"/>
              </a:rPr>
              <a:t>THIS PROJECT AIMS TO DEMONSTRATE THE PROCESS OF TRANSFORMING GENOMIC DATA INTO A UNIFIED MODEL FOR EFFICIENT MANAGEMENT AND ANALYSIS OF KNOWLEDGE.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5238129" y="5403341"/>
            <a:ext cx="28716600" cy="5743320"/>
          </a:xfrm>
          <a:custGeom>
            <a:avLst/>
            <a:gdLst/>
            <a:ahLst/>
            <a:cxnLst/>
            <a:rect r="r" b="b" t="t" l="l"/>
            <a:pathLst>
              <a:path h="5743320" w="28716600">
                <a:moveTo>
                  <a:pt x="28716600" y="0"/>
                </a:moveTo>
                <a:lnTo>
                  <a:pt x="0" y="0"/>
                </a:lnTo>
                <a:lnTo>
                  <a:pt x="0" y="5743320"/>
                </a:lnTo>
                <a:lnTo>
                  <a:pt x="28716600" y="5743320"/>
                </a:lnTo>
                <a:lnTo>
                  <a:pt x="287166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393184">
            <a:off x="2221299" y="6597301"/>
            <a:ext cx="1853739" cy="2084982"/>
          </a:xfrm>
          <a:custGeom>
            <a:avLst/>
            <a:gdLst/>
            <a:ahLst/>
            <a:cxnLst/>
            <a:rect r="r" b="b" t="t" l="l"/>
            <a:pathLst>
              <a:path h="2084982" w="1853739">
                <a:moveTo>
                  <a:pt x="0" y="0"/>
                </a:moveTo>
                <a:lnTo>
                  <a:pt x="1853739" y="0"/>
                </a:lnTo>
                <a:lnTo>
                  <a:pt x="1853739" y="2084982"/>
                </a:lnTo>
                <a:lnTo>
                  <a:pt x="0" y="2084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343900" y="6046015"/>
            <a:ext cx="9851991" cy="4240985"/>
          </a:xfrm>
          <a:custGeom>
            <a:avLst/>
            <a:gdLst/>
            <a:ahLst/>
            <a:cxnLst/>
            <a:rect r="r" b="b" t="t" l="l"/>
            <a:pathLst>
              <a:path h="4240985" w="9851991">
                <a:moveTo>
                  <a:pt x="0" y="0"/>
                </a:moveTo>
                <a:lnTo>
                  <a:pt x="9851991" y="0"/>
                </a:lnTo>
                <a:lnTo>
                  <a:pt x="9851991" y="4240985"/>
                </a:lnTo>
                <a:lnTo>
                  <a:pt x="0" y="42409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493" t="0" r="-7626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958860" y="1389368"/>
            <a:ext cx="9866631" cy="827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2"/>
              </a:lnSpc>
            </a:pPr>
            <a:r>
              <a:rPr lang="en-US" sz="5901">
                <a:solidFill>
                  <a:srgbClr val="000000"/>
                </a:solidFill>
                <a:latin typeface="More Sugar"/>
              </a:rPr>
              <a:t>PROJECT DISCRIPTION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81248">
            <a:off x="3271361" y="4277872"/>
            <a:ext cx="2153525" cy="861410"/>
          </a:xfrm>
          <a:custGeom>
            <a:avLst/>
            <a:gdLst/>
            <a:ahLst/>
            <a:cxnLst/>
            <a:rect r="r" b="b" t="t" l="l"/>
            <a:pathLst>
              <a:path h="861410" w="2153525">
                <a:moveTo>
                  <a:pt x="0" y="0"/>
                </a:moveTo>
                <a:lnTo>
                  <a:pt x="2153525" y="0"/>
                </a:lnTo>
                <a:lnTo>
                  <a:pt x="2153525" y="861410"/>
                </a:lnTo>
                <a:lnTo>
                  <a:pt x="0" y="8614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877019" y="718907"/>
            <a:ext cx="9158928" cy="2764331"/>
          </a:xfrm>
          <a:custGeom>
            <a:avLst/>
            <a:gdLst/>
            <a:ahLst/>
            <a:cxnLst/>
            <a:rect r="r" b="b" t="t" l="l"/>
            <a:pathLst>
              <a:path h="2764331" w="9158928">
                <a:moveTo>
                  <a:pt x="0" y="2764331"/>
                </a:moveTo>
                <a:lnTo>
                  <a:pt x="9158927" y="2764331"/>
                </a:lnTo>
                <a:lnTo>
                  <a:pt x="9158927" y="0"/>
                </a:lnTo>
                <a:lnTo>
                  <a:pt x="0" y="0"/>
                </a:lnTo>
                <a:lnTo>
                  <a:pt x="0" y="276433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3864238"/>
            <a:ext cx="273633" cy="2388858"/>
          </a:xfrm>
          <a:custGeom>
            <a:avLst/>
            <a:gdLst/>
            <a:ahLst/>
            <a:cxnLst/>
            <a:rect r="r" b="b" t="t" l="l"/>
            <a:pathLst>
              <a:path h="2388858" w="273633">
                <a:moveTo>
                  <a:pt x="0" y="0"/>
                </a:moveTo>
                <a:lnTo>
                  <a:pt x="273633" y="0"/>
                </a:lnTo>
                <a:lnTo>
                  <a:pt x="273633" y="2388858"/>
                </a:lnTo>
                <a:lnTo>
                  <a:pt x="0" y="23888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0811040" y="6392913"/>
            <a:ext cx="273633" cy="2388858"/>
          </a:xfrm>
          <a:custGeom>
            <a:avLst/>
            <a:gdLst/>
            <a:ahLst/>
            <a:cxnLst/>
            <a:rect r="r" b="b" t="t" l="l"/>
            <a:pathLst>
              <a:path h="2388858" w="273633">
                <a:moveTo>
                  <a:pt x="273633" y="0"/>
                </a:moveTo>
                <a:lnTo>
                  <a:pt x="0" y="0"/>
                </a:lnTo>
                <a:lnTo>
                  <a:pt x="0" y="2388858"/>
                </a:lnTo>
                <a:lnTo>
                  <a:pt x="273633" y="2388858"/>
                </a:lnTo>
                <a:lnTo>
                  <a:pt x="27363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44855">
            <a:off x="11889986" y="1951262"/>
            <a:ext cx="5400610" cy="5887524"/>
          </a:xfrm>
          <a:custGeom>
            <a:avLst/>
            <a:gdLst/>
            <a:ahLst/>
            <a:cxnLst/>
            <a:rect r="r" b="b" t="t" l="l"/>
            <a:pathLst>
              <a:path h="5887524" w="5400610">
                <a:moveTo>
                  <a:pt x="0" y="0"/>
                </a:moveTo>
                <a:lnTo>
                  <a:pt x="5400610" y="0"/>
                </a:lnTo>
                <a:lnTo>
                  <a:pt x="5400610" y="5887525"/>
                </a:lnTo>
                <a:lnTo>
                  <a:pt x="0" y="58875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282490" y="1818427"/>
            <a:ext cx="7572048" cy="1077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14"/>
              </a:lnSpc>
            </a:pPr>
            <a:r>
              <a:rPr lang="en-US" sz="8436">
                <a:solidFill>
                  <a:srgbClr val="000000"/>
                </a:solidFill>
                <a:latin typeface="More Sugar"/>
              </a:rPr>
              <a:t>WORKFLOW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00862" y="4486515"/>
            <a:ext cx="12597575" cy="111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3999">
                <a:solidFill>
                  <a:srgbClr val="FFFFFF"/>
                </a:solidFill>
                <a:latin typeface="More Sugar"/>
              </a:rPr>
              <a:t>DEFINE ISSUES AND BRANCHES </a:t>
            </a:r>
          </a:p>
          <a:p>
            <a:pPr algn="l">
              <a:lnSpc>
                <a:spcPts val="4399"/>
              </a:lnSpc>
            </a:pPr>
            <a:r>
              <a:rPr lang="en-US" sz="3999">
                <a:solidFill>
                  <a:srgbClr val="FFFFFF"/>
                </a:solidFill>
                <a:latin typeface="More Sugar"/>
              </a:rPr>
              <a:t> WORKING IN </a:t>
            </a:r>
            <a:r>
              <a:rPr lang="en-US" sz="3999">
                <a:solidFill>
                  <a:srgbClr val="FFFFFF"/>
                </a:solidFill>
                <a:latin typeface="More Sugar"/>
              </a:rPr>
              <a:t>USING GITHUB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12182" y="7172083"/>
            <a:ext cx="9276691" cy="98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850"/>
              </a:lnSpc>
            </a:pPr>
            <a:r>
              <a:rPr lang="en-US" sz="3500">
                <a:solidFill>
                  <a:srgbClr val="FFFFFF"/>
                </a:solidFill>
                <a:latin typeface="More Sugar"/>
              </a:rPr>
              <a:t>TRIED TO ENSURE A STABLE WORKLOAD &amp; KEEP A NICE AND STABLE PROGRESS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885562" y="8191137"/>
            <a:ext cx="4925478" cy="250752"/>
          </a:xfrm>
          <a:custGeom>
            <a:avLst/>
            <a:gdLst/>
            <a:ahLst/>
            <a:cxnLst/>
            <a:rect r="r" b="b" t="t" l="l"/>
            <a:pathLst>
              <a:path h="250752" w="4925478">
                <a:moveTo>
                  <a:pt x="0" y="0"/>
                </a:moveTo>
                <a:lnTo>
                  <a:pt x="4925478" y="0"/>
                </a:lnTo>
                <a:lnTo>
                  <a:pt x="4925478" y="250751"/>
                </a:lnTo>
                <a:lnTo>
                  <a:pt x="0" y="25075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281248">
            <a:off x="6689136" y="4795130"/>
            <a:ext cx="2153525" cy="861410"/>
          </a:xfrm>
          <a:custGeom>
            <a:avLst/>
            <a:gdLst/>
            <a:ahLst/>
            <a:cxnLst/>
            <a:rect r="r" b="b" t="t" l="l"/>
            <a:pathLst>
              <a:path h="861410" w="2153525">
                <a:moveTo>
                  <a:pt x="0" y="0"/>
                </a:moveTo>
                <a:lnTo>
                  <a:pt x="2153525" y="0"/>
                </a:lnTo>
                <a:lnTo>
                  <a:pt x="2153525" y="861411"/>
                </a:lnTo>
                <a:lnTo>
                  <a:pt x="0" y="8614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4327275" y="834707"/>
            <a:ext cx="9639837" cy="2260980"/>
          </a:xfrm>
          <a:custGeom>
            <a:avLst/>
            <a:gdLst/>
            <a:ahLst/>
            <a:cxnLst/>
            <a:rect r="r" b="b" t="t" l="l"/>
            <a:pathLst>
              <a:path h="2260980" w="9639837">
                <a:moveTo>
                  <a:pt x="9639837" y="0"/>
                </a:moveTo>
                <a:lnTo>
                  <a:pt x="0" y="0"/>
                </a:lnTo>
                <a:lnTo>
                  <a:pt x="0" y="2260980"/>
                </a:lnTo>
                <a:lnTo>
                  <a:pt x="9639837" y="2260980"/>
                </a:lnTo>
                <a:lnTo>
                  <a:pt x="963983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16249" y="1445793"/>
            <a:ext cx="10888318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000000"/>
                </a:solidFill>
                <a:latin typeface="More Sugar"/>
              </a:rPr>
              <a:t>UNDERSTANDING </a:t>
            </a:r>
          </a:p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000000"/>
                </a:solidFill>
                <a:latin typeface="More Sugar"/>
              </a:rPr>
              <a:t>THE TASK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12744" y="4748833"/>
            <a:ext cx="4511367" cy="1247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6"/>
              </a:lnSpc>
            </a:pPr>
            <a:r>
              <a:rPr lang="en-US" sz="4451">
                <a:solidFill>
                  <a:srgbClr val="FFFFFF"/>
                </a:solidFill>
                <a:latin typeface="More Sugar"/>
              </a:rPr>
              <a:t>WHAT IS A VCF FILE?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30658" y="5056084"/>
            <a:ext cx="4723125" cy="126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6"/>
              </a:lnSpc>
            </a:pPr>
            <a:r>
              <a:rPr lang="en-US" sz="4551">
                <a:solidFill>
                  <a:srgbClr val="FFFFFF"/>
                </a:solidFill>
                <a:latin typeface="More Sugar"/>
              </a:rPr>
              <a:t>WHAT IS ANNOTATION 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06648" y="5305999"/>
            <a:ext cx="4481092" cy="126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6"/>
              </a:lnSpc>
            </a:pPr>
            <a:r>
              <a:rPr lang="en-US" sz="4551">
                <a:solidFill>
                  <a:srgbClr val="FFFFFF"/>
                </a:solidFill>
                <a:latin typeface="More Sugar"/>
              </a:rPr>
              <a:t>WHAT IS SNPEFF?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7602524">
            <a:off x="4071241" y="3295519"/>
            <a:ext cx="1657364" cy="615296"/>
          </a:xfrm>
          <a:custGeom>
            <a:avLst/>
            <a:gdLst/>
            <a:ahLst/>
            <a:cxnLst/>
            <a:rect r="r" b="b" t="t" l="l"/>
            <a:pathLst>
              <a:path h="615296" w="1657364">
                <a:moveTo>
                  <a:pt x="0" y="0"/>
                </a:moveTo>
                <a:lnTo>
                  <a:pt x="1657364" y="0"/>
                </a:lnTo>
                <a:lnTo>
                  <a:pt x="1657364" y="615297"/>
                </a:lnTo>
                <a:lnTo>
                  <a:pt x="0" y="6152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577426">
            <a:off x="12933905" y="3612930"/>
            <a:ext cx="1657364" cy="615296"/>
          </a:xfrm>
          <a:custGeom>
            <a:avLst/>
            <a:gdLst/>
            <a:ahLst/>
            <a:cxnLst/>
            <a:rect r="r" b="b" t="t" l="l"/>
            <a:pathLst>
              <a:path h="615296" w="1657364">
                <a:moveTo>
                  <a:pt x="0" y="0"/>
                </a:moveTo>
                <a:lnTo>
                  <a:pt x="1657364" y="0"/>
                </a:lnTo>
                <a:lnTo>
                  <a:pt x="1657364" y="615297"/>
                </a:lnTo>
                <a:lnTo>
                  <a:pt x="0" y="6152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8315318" y="3857233"/>
            <a:ext cx="1657364" cy="615296"/>
          </a:xfrm>
          <a:custGeom>
            <a:avLst/>
            <a:gdLst/>
            <a:ahLst/>
            <a:cxnLst/>
            <a:rect r="r" b="b" t="t" l="l"/>
            <a:pathLst>
              <a:path h="615296" w="1657364">
                <a:moveTo>
                  <a:pt x="0" y="0"/>
                </a:moveTo>
                <a:lnTo>
                  <a:pt x="1657364" y="0"/>
                </a:lnTo>
                <a:lnTo>
                  <a:pt x="1657364" y="615297"/>
                </a:lnTo>
                <a:lnTo>
                  <a:pt x="0" y="6152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01493">
            <a:off x="2376238" y="-275497"/>
            <a:ext cx="3460936" cy="1982172"/>
          </a:xfrm>
          <a:custGeom>
            <a:avLst/>
            <a:gdLst/>
            <a:ahLst/>
            <a:cxnLst/>
            <a:rect r="r" b="b" t="t" l="l"/>
            <a:pathLst>
              <a:path h="1982172" w="3460936">
                <a:moveTo>
                  <a:pt x="0" y="0"/>
                </a:moveTo>
                <a:lnTo>
                  <a:pt x="3460935" y="0"/>
                </a:lnTo>
                <a:lnTo>
                  <a:pt x="3460935" y="1982172"/>
                </a:lnTo>
                <a:lnTo>
                  <a:pt x="0" y="19821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01493">
            <a:off x="3669703" y="-711330"/>
            <a:ext cx="4982890" cy="2853837"/>
          </a:xfrm>
          <a:custGeom>
            <a:avLst/>
            <a:gdLst/>
            <a:ahLst/>
            <a:cxnLst/>
            <a:rect r="r" b="b" t="t" l="l"/>
            <a:pathLst>
              <a:path h="2853837" w="4982890">
                <a:moveTo>
                  <a:pt x="0" y="0"/>
                </a:moveTo>
                <a:lnTo>
                  <a:pt x="4982891" y="0"/>
                </a:lnTo>
                <a:lnTo>
                  <a:pt x="4982891" y="2853837"/>
                </a:lnTo>
                <a:lnTo>
                  <a:pt x="0" y="2853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01493">
            <a:off x="7716827" y="-711330"/>
            <a:ext cx="4982890" cy="2853837"/>
          </a:xfrm>
          <a:custGeom>
            <a:avLst/>
            <a:gdLst/>
            <a:ahLst/>
            <a:cxnLst/>
            <a:rect r="r" b="b" t="t" l="l"/>
            <a:pathLst>
              <a:path h="2853837" w="4982890">
                <a:moveTo>
                  <a:pt x="0" y="0"/>
                </a:moveTo>
                <a:lnTo>
                  <a:pt x="4982891" y="0"/>
                </a:lnTo>
                <a:lnTo>
                  <a:pt x="4982891" y="2853837"/>
                </a:lnTo>
                <a:lnTo>
                  <a:pt x="0" y="2853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01493">
            <a:off x="4540182" y="-711330"/>
            <a:ext cx="4982890" cy="2853837"/>
          </a:xfrm>
          <a:custGeom>
            <a:avLst/>
            <a:gdLst/>
            <a:ahLst/>
            <a:cxnLst/>
            <a:rect r="r" b="b" t="t" l="l"/>
            <a:pathLst>
              <a:path h="2853837" w="4982890">
                <a:moveTo>
                  <a:pt x="0" y="0"/>
                </a:moveTo>
                <a:lnTo>
                  <a:pt x="4982890" y="0"/>
                </a:lnTo>
                <a:lnTo>
                  <a:pt x="4982890" y="2853837"/>
                </a:lnTo>
                <a:lnTo>
                  <a:pt x="0" y="2853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48682" y="142875"/>
            <a:ext cx="18729839" cy="1056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55"/>
              </a:lnSpc>
            </a:pPr>
            <a:r>
              <a:rPr lang="en-US" sz="7897">
                <a:solidFill>
                  <a:srgbClr val="000000"/>
                </a:solidFill>
                <a:latin typeface="More Sugar"/>
              </a:rPr>
              <a:t>ANNOTATED FILE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11377" y="2129822"/>
            <a:ext cx="14947923" cy="7598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1"/>
              </a:lnSpc>
            </a:pPr>
            <a:r>
              <a:rPr lang="en-US" sz="2173" spc="-65">
                <a:solidFill>
                  <a:srgbClr val="FFFFFF"/>
                </a:solidFill>
                <a:latin typeface="Arimo"/>
              </a:rPr>
              <a:t>#CHROM POS ID REF ALT QUAL FILTER INFO FORMAT CLINGEN</a:t>
            </a:r>
          </a:p>
          <a:p>
            <a:pPr algn="l">
              <a:lnSpc>
                <a:spcPts val="3151"/>
              </a:lnSpc>
            </a:pPr>
          </a:p>
          <a:p>
            <a:pPr algn="l">
              <a:lnSpc>
                <a:spcPts val="3151"/>
              </a:lnSpc>
            </a:pPr>
            <a:r>
              <a:rPr lang="en-US" sz="2173" spc="-65">
                <a:solidFill>
                  <a:srgbClr val="FFFFFF"/>
                </a:solidFill>
                <a:latin typeface="Arimo"/>
              </a:rPr>
              <a:t>11 108198392 . T TA . PASS . GT ./.</a:t>
            </a:r>
          </a:p>
          <a:p>
            <a:pPr algn="l">
              <a:lnSpc>
                <a:spcPts val="3151"/>
              </a:lnSpc>
            </a:pPr>
          </a:p>
          <a:p>
            <a:pPr algn="l">
              <a:lnSpc>
                <a:spcPts val="3151"/>
              </a:lnSpc>
            </a:pPr>
            <a:r>
              <a:rPr lang="en-US" sz="2173" spc="-65">
                <a:solidFill>
                  <a:srgbClr val="FFFFFF"/>
                </a:solidFill>
                <a:latin typeface="Arimo"/>
              </a:rPr>
              <a:t>11 108198392 . T TA . PASS ANN=TA|frameshift_variant|HIGH|ATM|ENSG00000149311|transcript|ENST00000278616|protein_coding|48/63|c.6997dupA|p.Thr2333fs|7383/13147|6998/9171|2333/3056||INFO_REALIGN_3_PRIME,TA|frameshift_variant|HIGH|ATM|ENSG00000149311|transcript|ENST00000452508|protein_coding|49/64|c.6997dupA|p.Thr2333fs|7187/12954|6998/9171|2333/3056||INFO_REALIGN_3_PRIME,TA|downstream_gene_variant|MODIFIER|C11orf65|ENSG00000166323|transcript|ENST00000527531|nonsense_mediated_decay||n.*5171dupT|||||3533|,TA|downstream_gene_variant|MODIFIER|C11orf65|ENSG00000166323|transcript|ENST00000524755|protein_coding||c.*3884dupT|||||3745|WARNING_TRANSCRIPT_NO_START_CODON,TA|intron_variant|MODIFIER|C11orf65|ENSG00000166323|transcript|ENST00000525729|protein_coding|6/6|c.641-18595dupT||||||,TA|non_coding_transcript_exon_variant|MODIFIER|ATM|ENSG00000149311|transcript|ENST00000524792|retained_intron|22/37|n.3212dupA||||||INFO_REALIGN_3_PRIME,TA|non_coding_transcript_exon_variant|MODIFIER|ATM|ENSG00000149311|transcript|ENST00000533690|retained_intron|16/22|n.2401dupA||||||INFO_REALIGN_3_PRIME,TA|non_coding_transcript_exon_variant|MODIFIER|ATM|ENSG00000149311|transcript|ENST00000525537|retained_intron|1/2|n.273dupA||||||INFO_REALIGN_3_PRIME,TA|non_coding_transcript_exon_variant|MODIFIER|ATM|ENSG00000149311|transcript|ENST00000527389|retained_intron|1/2|n.23dupA||||||INFO_REALIGN_3_PRIME;LOF=(ATM|ENSG00000149311|25|0.08) GT ./</a:t>
            </a:r>
          </a:p>
          <a:p>
            <a:pPr algn="l">
              <a:lnSpc>
                <a:spcPts val="3151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1259604" y="4702829"/>
            <a:ext cx="377229" cy="3516537"/>
          </a:xfrm>
          <a:custGeom>
            <a:avLst/>
            <a:gdLst/>
            <a:ahLst/>
            <a:cxnLst/>
            <a:rect r="r" b="b" t="t" l="l"/>
            <a:pathLst>
              <a:path h="3516537" w="377229">
                <a:moveTo>
                  <a:pt x="377228" y="0"/>
                </a:moveTo>
                <a:lnTo>
                  <a:pt x="0" y="0"/>
                </a:lnTo>
                <a:lnTo>
                  <a:pt x="0" y="3516537"/>
                </a:lnTo>
                <a:lnTo>
                  <a:pt x="377228" y="3516537"/>
                </a:lnTo>
                <a:lnTo>
                  <a:pt x="37722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9574">
            <a:off x="3414240" y="5169487"/>
            <a:ext cx="1384931" cy="196408"/>
          </a:xfrm>
          <a:custGeom>
            <a:avLst/>
            <a:gdLst/>
            <a:ahLst/>
            <a:cxnLst/>
            <a:rect r="r" b="b" t="t" l="l"/>
            <a:pathLst>
              <a:path h="196408" w="1384931">
                <a:moveTo>
                  <a:pt x="0" y="0"/>
                </a:moveTo>
                <a:lnTo>
                  <a:pt x="1384931" y="0"/>
                </a:lnTo>
                <a:lnTo>
                  <a:pt x="1384931" y="196408"/>
                </a:lnTo>
                <a:lnTo>
                  <a:pt x="0" y="1964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259909" y="715589"/>
            <a:ext cx="1342616" cy="1963933"/>
          </a:xfrm>
          <a:custGeom>
            <a:avLst/>
            <a:gdLst/>
            <a:ahLst/>
            <a:cxnLst/>
            <a:rect r="r" b="b" t="t" l="l"/>
            <a:pathLst>
              <a:path h="1963933" w="1342616">
                <a:moveTo>
                  <a:pt x="0" y="0"/>
                </a:moveTo>
                <a:lnTo>
                  <a:pt x="1342615" y="0"/>
                </a:lnTo>
                <a:lnTo>
                  <a:pt x="1342615" y="1963933"/>
                </a:lnTo>
                <a:lnTo>
                  <a:pt x="0" y="19639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28700" y="1028700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6176497" y="1028700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10285099">
            <a:off x="1430912" y="3626391"/>
            <a:ext cx="2006389" cy="908347"/>
          </a:xfrm>
          <a:custGeom>
            <a:avLst/>
            <a:gdLst/>
            <a:ahLst/>
            <a:cxnLst/>
            <a:rect r="r" b="b" t="t" l="l"/>
            <a:pathLst>
              <a:path h="908347" w="2006389">
                <a:moveTo>
                  <a:pt x="0" y="908347"/>
                </a:moveTo>
                <a:lnTo>
                  <a:pt x="2006389" y="908347"/>
                </a:lnTo>
                <a:lnTo>
                  <a:pt x="2006389" y="0"/>
                </a:lnTo>
                <a:lnTo>
                  <a:pt x="0" y="0"/>
                </a:lnTo>
                <a:lnTo>
                  <a:pt x="0" y="90834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58860" y="1288286"/>
            <a:ext cx="13407009" cy="1020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12"/>
              </a:lnSpc>
            </a:pPr>
            <a:r>
              <a:rPr lang="en-US" sz="7101">
                <a:solidFill>
                  <a:srgbClr val="000000"/>
                </a:solidFill>
                <a:latin typeface="More Sugar"/>
              </a:rPr>
              <a:t>WHY ANNOTATE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096189" y="3790877"/>
            <a:ext cx="9132351" cy="5097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36"/>
              </a:lnSpc>
            </a:pPr>
            <a:r>
              <a:rPr lang="en-US" sz="3559" spc="-106">
                <a:solidFill>
                  <a:srgbClr val="FFFFFF"/>
                </a:solidFill>
                <a:latin typeface="More Sugar Thin"/>
              </a:rPr>
              <a:t>- understanding how genetic variants might contribute to diseases, especially genetic disorders where protein function is critical. </a:t>
            </a:r>
          </a:p>
          <a:p>
            <a:pPr algn="l">
              <a:lnSpc>
                <a:spcPts val="5836"/>
              </a:lnSpc>
            </a:pPr>
          </a:p>
          <a:p>
            <a:pPr algn="l">
              <a:lnSpc>
                <a:spcPts val="5836"/>
              </a:lnSpc>
            </a:pPr>
            <a:r>
              <a:rPr lang="en-US" sz="3559" spc="-106">
                <a:solidFill>
                  <a:srgbClr val="FFFFFF"/>
                </a:solidFill>
                <a:latin typeface="More Sugar Thin"/>
              </a:rPr>
              <a:t>-&gt;</a:t>
            </a:r>
            <a:r>
              <a:rPr lang="en-US" sz="3559" spc="-106">
                <a:solidFill>
                  <a:srgbClr val="FFFFFF"/>
                </a:solidFill>
                <a:latin typeface="More Sugar Thin"/>
              </a:rPr>
              <a:t> help researchers and clinicians make informed decisions about potential genetic risks + treatment strategies.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1393184">
            <a:off x="13189936" y="3291963"/>
            <a:ext cx="3292370" cy="3703074"/>
          </a:xfrm>
          <a:custGeom>
            <a:avLst/>
            <a:gdLst/>
            <a:ahLst/>
            <a:cxnLst/>
            <a:rect r="r" b="b" t="t" l="l"/>
            <a:pathLst>
              <a:path h="3703074" w="3292370">
                <a:moveTo>
                  <a:pt x="0" y="0"/>
                </a:moveTo>
                <a:lnTo>
                  <a:pt x="3292370" y="0"/>
                </a:lnTo>
                <a:lnTo>
                  <a:pt x="3292370" y="3703074"/>
                </a:lnTo>
                <a:lnTo>
                  <a:pt x="0" y="37030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01493">
            <a:off x="1011242" y="869251"/>
            <a:ext cx="4982890" cy="2853837"/>
          </a:xfrm>
          <a:custGeom>
            <a:avLst/>
            <a:gdLst/>
            <a:ahLst/>
            <a:cxnLst/>
            <a:rect r="r" b="b" t="t" l="l"/>
            <a:pathLst>
              <a:path h="2853837" w="4982890">
                <a:moveTo>
                  <a:pt x="0" y="0"/>
                </a:moveTo>
                <a:lnTo>
                  <a:pt x="4982890" y="0"/>
                </a:lnTo>
                <a:lnTo>
                  <a:pt x="4982890" y="2853837"/>
                </a:lnTo>
                <a:lnTo>
                  <a:pt x="0" y="2853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01493">
            <a:off x="1070969" y="41027"/>
            <a:ext cx="4982890" cy="2853837"/>
          </a:xfrm>
          <a:custGeom>
            <a:avLst/>
            <a:gdLst/>
            <a:ahLst/>
            <a:cxnLst/>
            <a:rect r="r" b="b" t="t" l="l"/>
            <a:pathLst>
              <a:path h="2853837" w="4982890">
                <a:moveTo>
                  <a:pt x="0" y="0"/>
                </a:moveTo>
                <a:lnTo>
                  <a:pt x="4982890" y="0"/>
                </a:lnTo>
                <a:lnTo>
                  <a:pt x="4982890" y="2853837"/>
                </a:lnTo>
                <a:lnTo>
                  <a:pt x="0" y="2853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01493">
            <a:off x="4630694" y="869251"/>
            <a:ext cx="4982890" cy="2853837"/>
          </a:xfrm>
          <a:custGeom>
            <a:avLst/>
            <a:gdLst/>
            <a:ahLst/>
            <a:cxnLst/>
            <a:rect r="r" b="b" t="t" l="l"/>
            <a:pathLst>
              <a:path h="2853837" w="4982890">
                <a:moveTo>
                  <a:pt x="0" y="0"/>
                </a:moveTo>
                <a:lnTo>
                  <a:pt x="4982891" y="0"/>
                </a:lnTo>
                <a:lnTo>
                  <a:pt x="4982891" y="2853837"/>
                </a:lnTo>
                <a:lnTo>
                  <a:pt x="0" y="2853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01493">
            <a:off x="4734141" y="114223"/>
            <a:ext cx="6948303" cy="3979483"/>
          </a:xfrm>
          <a:custGeom>
            <a:avLst/>
            <a:gdLst/>
            <a:ahLst/>
            <a:cxnLst/>
            <a:rect r="r" b="b" t="t" l="l"/>
            <a:pathLst>
              <a:path h="3979483" w="6948303">
                <a:moveTo>
                  <a:pt x="0" y="0"/>
                </a:moveTo>
                <a:lnTo>
                  <a:pt x="6948303" y="0"/>
                </a:lnTo>
                <a:lnTo>
                  <a:pt x="6948303" y="3979483"/>
                </a:lnTo>
                <a:lnTo>
                  <a:pt x="0" y="39794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259604" y="4702829"/>
            <a:ext cx="377229" cy="3516537"/>
          </a:xfrm>
          <a:custGeom>
            <a:avLst/>
            <a:gdLst/>
            <a:ahLst/>
            <a:cxnLst/>
            <a:rect r="r" b="b" t="t" l="l"/>
            <a:pathLst>
              <a:path h="3516537" w="377229">
                <a:moveTo>
                  <a:pt x="377228" y="0"/>
                </a:moveTo>
                <a:lnTo>
                  <a:pt x="0" y="0"/>
                </a:lnTo>
                <a:lnTo>
                  <a:pt x="0" y="3516537"/>
                </a:lnTo>
                <a:lnTo>
                  <a:pt x="377228" y="3516537"/>
                </a:lnTo>
                <a:lnTo>
                  <a:pt x="37722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9574">
            <a:off x="5623659" y="7029198"/>
            <a:ext cx="1384931" cy="196408"/>
          </a:xfrm>
          <a:custGeom>
            <a:avLst/>
            <a:gdLst/>
            <a:ahLst/>
            <a:cxnLst/>
            <a:rect r="r" b="b" t="t" l="l"/>
            <a:pathLst>
              <a:path h="196408" w="1384931">
                <a:moveTo>
                  <a:pt x="0" y="0"/>
                </a:moveTo>
                <a:lnTo>
                  <a:pt x="1384932" y="0"/>
                </a:lnTo>
                <a:lnTo>
                  <a:pt x="1384932" y="196408"/>
                </a:lnTo>
                <a:lnTo>
                  <a:pt x="0" y="1964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9574">
            <a:off x="4375231" y="8919937"/>
            <a:ext cx="1384931" cy="196408"/>
          </a:xfrm>
          <a:custGeom>
            <a:avLst/>
            <a:gdLst/>
            <a:ahLst/>
            <a:cxnLst/>
            <a:rect r="r" b="b" t="t" l="l"/>
            <a:pathLst>
              <a:path h="196408" w="1384931">
                <a:moveTo>
                  <a:pt x="0" y="0"/>
                </a:moveTo>
                <a:lnTo>
                  <a:pt x="1384931" y="0"/>
                </a:lnTo>
                <a:lnTo>
                  <a:pt x="1384931" y="196408"/>
                </a:lnTo>
                <a:lnTo>
                  <a:pt x="0" y="1964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36832" y="2487423"/>
            <a:ext cx="16300612" cy="6914176"/>
          </a:xfrm>
          <a:custGeom>
            <a:avLst/>
            <a:gdLst/>
            <a:ahLst/>
            <a:cxnLst/>
            <a:rect r="r" b="b" t="t" l="l"/>
            <a:pathLst>
              <a:path h="6914176" w="16300612">
                <a:moveTo>
                  <a:pt x="0" y="0"/>
                </a:moveTo>
                <a:lnTo>
                  <a:pt x="16300612" y="0"/>
                </a:lnTo>
                <a:lnTo>
                  <a:pt x="16300612" y="6914177"/>
                </a:lnTo>
                <a:lnTo>
                  <a:pt x="0" y="691417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520096" y="898666"/>
            <a:ext cx="9760766" cy="1056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55"/>
              </a:lnSpc>
            </a:pPr>
            <a:r>
              <a:rPr lang="en-US" sz="7897">
                <a:solidFill>
                  <a:srgbClr val="000000"/>
                </a:solidFill>
                <a:latin typeface="More Sugar"/>
              </a:rPr>
              <a:t>RESULTS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3623228" y="6705672"/>
            <a:ext cx="7315200" cy="1715747"/>
          </a:xfrm>
          <a:custGeom>
            <a:avLst/>
            <a:gdLst/>
            <a:ahLst/>
            <a:cxnLst/>
            <a:rect r="r" b="b" t="t" l="l"/>
            <a:pathLst>
              <a:path h="1715747" w="7315200">
                <a:moveTo>
                  <a:pt x="7315200" y="0"/>
                </a:moveTo>
                <a:lnTo>
                  <a:pt x="0" y="0"/>
                </a:lnTo>
                <a:lnTo>
                  <a:pt x="0" y="1715746"/>
                </a:lnTo>
                <a:lnTo>
                  <a:pt x="7315200" y="1715746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7410156" y="6705672"/>
            <a:ext cx="7315200" cy="1715747"/>
          </a:xfrm>
          <a:custGeom>
            <a:avLst/>
            <a:gdLst/>
            <a:ahLst/>
            <a:cxnLst/>
            <a:rect r="r" b="b" t="t" l="l"/>
            <a:pathLst>
              <a:path h="1715747" w="7315200">
                <a:moveTo>
                  <a:pt x="7315200" y="0"/>
                </a:moveTo>
                <a:lnTo>
                  <a:pt x="0" y="0"/>
                </a:lnTo>
                <a:lnTo>
                  <a:pt x="0" y="1715746"/>
                </a:lnTo>
                <a:lnTo>
                  <a:pt x="7315200" y="1715746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26775" y="1200150"/>
            <a:ext cx="4332419" cy="2608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14"/>
              </a:lnSpc>
            </a:pPr>
            <a:r>
              <a:rPr lang="en-US" sz="18376">
                <a:solidFill>
                  <a:srgbClr val="FFFFFF"/>
                </a:solidFill>
                <a:latin typeface="More Sugar"/>
              </a:rPr>
              <a:t>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016884" y="2727438"/>
            <a:ext cx="4332419" cy="2608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14"/>
              </a:lnSpc>
            </a:pPr>
            <a:r>
              <a:rPr lang="en-US" sz="18376">
                <a:solidFill>
                  <a:srgbClr val="FFFFFF"/>
                </a:solidFill>
                <a:latin typeface="More Sugar"/>
              </a:rPr>
              <a:t>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04907" y="4321958"/>
            <a:ext cx="3279579" cy="1870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7"/>
              </a:lnSpc>
            </a:pPr>
            <a:r>
              <a:rPr lang="en-US" sz="2981" spc="-89">
                <a:solidFill>
                  <a:srgbClr val="FFFFFF"/>
                </a:solidFill>
                <a:latin typeface="More Sugar Thin"/>
              </a:rPr>
              <a:t>Lack of domain knowledge. Hard to see the value of data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79615" y="1593691"/>
            <a:ext cx="7091231" cy="1399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7"/>
              </a:lnSpc>
            </a:pPr>
            <a:r>
              <a:rPr lang="en-US" sz="2981" spc="-89">
                <a:solidFill>
                  <a:srgbClr val="FFFFFF"/>
                </a:solidFill>
                <a:latin typeface="More Sugar Thin"/>
              </a:rPr>
              <a:t>Data Volume and Complexity:</a:t>
            </a:r>
          </a:p>
          <a:p>
            <a:pPr algn="l">
              <a:lnSpc>
                <a:spcPts val="3697"/>
              </a:lnSpc>
            </a:pPr>
            <a:r>
              <a:rPr lang="en-US" sz="2981" spc="-89">
                <a:solidFill>
                  <a:srgbClr val="FFFFFF"/>
                </a:solidFill>
                <a:latin typeface="More Sugar Thin"/>
              </a:rPr>
              <a:t>Did run the whole code with the normal</a:t>
            </a:r>
          </a:p>
          <a:p>
            <a:pPr algn="l">
              <a:lnSpc>
                <a:spcPts val="3697"/>
              </a:lnSpc>
            </a:pPr>
            <a:r>
              <a:rPr lang="en-US" sz="2981" spc="-89">
                <a:solidFill>
                  <a:srgbClr val="FFFFFF"/>
                </a:solidFill>
                <a:latin typeface="More Sugar Thin"/>
              </a:rPr>
              <a:t> file in the beginning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746575" y="3825773"/>
            <a:ext cx="3332373" cy="923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7"/>
              </a:lnSpc>
            </a:pPr>
            <a:r>
              <a:rPr lang="en-US" sz="2981" spc="-89">
                <a:solidFill>
                  <a:srgbClr val="FFFFFF"/>
                </a:solidFill>
                <a:latin typeface="More Sugar Thin"/>
              </a:rPr>
              <a:t>Vicely divide my code,</a:t>
            </a:r>
          </a:p>
          <a:p>
            <a:pPr algn="l">
              <a:lnSpc>
                <a:spcPts val="3697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4068884" y="2037199"/>
            <a:ext cx="2105680" cy="107198"/>
          </a:xfrm>
          <a:custGeom>
            <a:avLst/>
            <a:gdLst/>
            <a:ahLst/>
            <a:cxnLst/>
            <a:rect r="r" b="b" t="t" l="l"/>
            <a:pathLst>
              <a:path h="107198" w="2105680">
                <a:moveTo>
                  <a:pt x="0" y="0"/>
                </a:moveTo>
                <a:lnTo>
                  <a:pt x="2105680" y="0"/>
                </a:lnTo>
                <a:lnTo>
                  <a:pt x="2105680" y="107198"/>
                </a:lnTo>
                <a:lnTo>
                  <a:pt x="0" y="1071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183093" y="4459467"/>
            <a:ext cx="2105680" cy="107198"/>
          </a:xfrm>
          <a:custGeom>
            <a:avLst/>
            <a:gdLst/>
            <a:ahLst/>
            <a:cxnLst/>
            <a:rect r="r" b="b" t="t" l="l"/>
            <a:pathLst>
              <a:path h="107198" w="2105680">
                <a:moveTo>
                  <a:pt x="0" y="0"/>
                </a:moveTo>
                <a:lnTo>
                  <a:pt x="2105680" y="0"/>
                </a:lnTo>
                <a:lnTo>
                  <a:pt x="2105680" y="107198"/>
                </a:lnTo>
                <a:lnTo>
                  <a:pt x="0" y="1071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841625" y="4743550"/>
            <a:ext cx="1818718" cy="92589"/>
          </a:xfrm>
          <a:custGeom>
            <a:avLst/>
            <a:gdLst/>
            <a:ahLst/>
            <a:cxnLst/>
            <a:rect r="r" b="b" t="t" l="l"/>
            <a:pathLst>
              <a:path h="92589" w="1818718">
                <a:moveTo>
                  <a:pt x="0" y="0"/>
                </a:moveTo>
                <a:lnTo>
                  <a:pt x="1818718" y="0"/>
                </a:lnTo>
                <a:lnTo>
                  <a:pt x="1818718" y="92589"/>
                </a:lnTo>
                <a:lnTo>
                  <a:pt x="0" y="925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182416" y="1213339"/>
            <a:ext cx="3312394" cy="4845258"/>
          </a:xfrm>
          <a:custGeom>
            <a:avLst/>
            <a:gdLst/>
            <a:ahLst/>
            <a:cxnLst/>
            <a:rect r="r" b="b" t="t" l="l"/>
            <a:pathLst>
              <a:path h="4845258" w="3312394">
                <a:moveTo>
                  <a:pt x="0" y="0"/>
                </a:moveTo>
                <a:lnTo>
                  <a:pt x="3312395" y="0"/>
                </a:lnTo>
                <a:lnTo>
                  <a:pt x="3312395" y="4845257"/>
                </a:lnTo>
                <a:lnTo>
                  <a:pt x="0" y="484525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true" rot="-9806820">
            <a:off x="10442882" y="4734989"/>
            <a:ext cx="1076276" cy="839495"/>
          </a:xfrm>
          <a:custGeom>
            <a:avLst/>
            <a:gdLst/>
            <a:ahLst/>
            <a:cxnLst/>
            <a:rect r="r" b="b" t="t" l="l"/>
            <a:pathLst>
              <a:path h="839495" w="1076276">
                <a:moveTo>
                  <a:pt x="1076275" y="839495"/>
                </a:moveTo>
                <a:lnTo>
                  <a:pt x="0" y="839495"/>
                </a:lnTo>
                <a:lnTo>
                  <a:pt x="0" y="0"/>
                </a:lnTo>
                <a:lnTo>
                  <a:pt x="1076275" y="0"/>
                </a:lnTo>
                <a:lnTo>
                  <a:pt x="1076275" y="839495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9806820">
            <a:off x="7519185" y="1061783"/>
            <a:ext cx="1076276" cy="839495"/>
          </a:xfrm>
          <a:custGeom>
            <a:avLst/>
            <a:gdLst/>
            <a:ahLst/>
            <a:cxnLst/>
            <a:rect r="r" b="b" t="t" l="l"/>
            <a:pathLst>
              <a:path h="839495" w="1076276">
                <a:moveTo>
                  <a:pt x="0" y="0"/>
                </a:moveTo>
                <a:lnTo>
                  <a:pt x="1076275" y="0"/>
                </a:lnTo>
                <a:lnTo>
                  <a:pt x="1076275" y="839495"/>
                </a:lnTo>
                <a:lnTo>
                  <a:pt x="0" y="83949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8885401">
            <a:off x="7200282" y="3671252"/>
            <a:ext cx="981411" cy="364349"/>
          </a:xfrm>
          <a:custGeom>
            <a:avLst/>
            <a:gdLst/>
            <a:ahLst/>
            <a:cxnLst/>
            <a:rect r="r" b="b" t="t" l="l"/>
            <a:pathLst>
              <a:path h="364349" w="981411">
                <a:moveTo>
                  <a:pt x="0" y="0"/>
                </a:moveTo>
                <a:lnTo>
                  <a:pt x="981410" y="0"/>
                </a:lnTo>
                <a:lnTo>
                  <a:pt x="981410" y="364349"/>
                </a:lnTo>
                <a:lnTo>
                  <a:pt x="0" y="36434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016884" y="-694219"/>
            <a:ext cx="9178234" cy="2987566"/>
          </a:xfrm>
          <a:custGeom>
            <a:avLst/>
            <a:gdLst/>
            <a:ahLst/>
            <a:cxnLst/>
            <a:rect r="r" b="b" t="t" l="l"/>
            <a:pathLst>
              <a:path h="2987566" w="9178234">
                <a:moveTo>
                  <a:pt x="0" y="0"/>
                </a:moveTo>
                <a:lnTo>
                  <a:pt x="9178233" y="0"/>
                </a:lnTo>
                <a:lnTo>
                  <a:pt x="9178233" y="2987567"/>
                </a:lnTo>
                <a:lnTo>
                  <a:pt x="0" y="298756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-45719" r="-30308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418565" y="3924745"/>
            <a:ext cx="2017820" cy="2608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14"/>
              </a:lnSpc>
            </a:pPr>
            <a:r>
              <a:rPr lang="en-US" sz="18376">
                <a:solidFill>
                  <a:srgbClr val="FFFFFF"/>
                </a:solidFill>
                <a:latin typeface="More Sugar"/>
              </a:rPr>
              <a:t>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104907" y="7113952"/>
            <a:ext cx="10078187" cy="1307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22"/>
              </a:lnSpc>
            </a:pPr>
            <a:r>
              <a:rPr lang="en-US" sz="9202">
                <a:solidFill>
                  <a:srgbClr val="000000"/>
                </a:solidFill>
                <a:latin typeface="More Sugar"/>
              </a:rPr>
              <a:t>CHALLANGES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13894" y="3128207"/>
            <a:ext cx="8473678" cy="438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65"/>
              </a:lnSpc>
              <a:spcBef>
                <a:spcPct val="0"/>
              </a:spcBef>
            </a:pPr>
            <a:r>
              <a:rPr lang="en-US" sz="1514">
                <a:solidFill>
                  <a:srgbClr val="FFFFFF"/>
                </a:solidFill>
                <a:latin typeface="Arimo Bold"/>
              </a:rPr>
              <a:t>-</a:t>
            </a:r>
            <a:r>
              <a:rPr lang="en-US" sz="1514">
                <a:solidFill>
                  <a:srgbClr val="FFFFFF"/>
                </a:solidFill>
                <a:latin typeface="Arimo Bold"/>
              </a:rPr>
              <a:t>SET OF GENOMIC DATABASES FROM:</a:t>
            </a:r>
          </a:p>
          <a:p>
            <a:pPr algn="ctr">
              <a:lnSpc>
                <a:spcPts val="1665"/>
              </a:lnSpc>
              <a:spcBef>
                <a:spcPct val="0"/>
              </a:spcBef>
            </a:pPr>
            <a:r>
              <a:rPr lang="en-US" sz="1514">
                <a:solidFill>
                  <a:srgbClr val="FFFFFF"/>
                </a:solidFill>
                <a:latin typeface="Arimo Bold"/>
              </a:rPr>
              <a:t>• CLINVAR: HTTPS://FTP.NCBI.NLM.NIH.GOV/PUB/CLINVAR/VCF_GRCH37/CLINVAR.VCF.GZ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DAGELqh0tos</dc:identifier>
  <dcterms:modified xsi:type="dcterms:W3CDTF">2011-08-01T06:04:30Z</dcterms:modified>
  <cp:revision>1</cp:revision>
  <dc:title>Black and White Chalkboard Brainstorm Presentation</dc:title>
</cp:coreProperties>
</file>